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5" r:id="rId5"/>
    <p:sldId id="258" r:id="rId6"/>
    <p:sldId id="261" r:id="rId7"/>
    <p:sldId id="266" r:id="rId8"/>
    <p:sldId id="262" r:id="rId9"/>
    <p:sldId id="268" r:id="rId10"/>
    <p:sldId id="271" r:id="rId11"/>
    <p:sldId id="272" r:id="rId12"/>
    <p:sldId id="274" r:id="rId13"/>
    <p:sldId id="278" r:id="rId14"/>
    <p:sldId id="279" r:id="rId15"/>
    <p:sldId id="280" r:id="rId16"/>
    <p:sldId id="281" r:id="rId17"/>
    <p:sldId id="27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39A43-9E7B-4248-BF93-4F5328819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50F39-B9F6-4D1F-9317-24DEF8D2D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E5599-2083-40D7-8704-E2B5327FE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904B4-A7C5-481A-BD2D-FE90080FB9A2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AE2D9-87B4-4335-BD91-DE3951C16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3E90F-8B44-4382-85AB-B2F795EC3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3958-A61D-4D01-9ABD-274D1EF3A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52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B7840-C172-426E-AFD1-564548BD7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1EA3CA-7ACE-4F93-ABE0-728713398A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6A162-A271-4A33-B11E-C6AA7E55B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904B4-A7C5-481A-BD2D-FE90080FB9A2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6E65-10A8-4C43-A17B-F499CA39B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BF64A-CBFA-49CE-83C1-B3595E208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3958-A61D-4D01-9ABD-274D1EF3A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5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F93AFC-4AC7-41BF-A12A-45DD465802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B07AD-3CA9-43EF-9005-5ABAD1FCE2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54ED0-C64B-4E1F-A7A6-E67A71B3B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904B4-A7C5-481A-BD2D-FE90080FB9A2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AB9EE-F0D5-4CEC-9560-C45B1954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14294-B2F4-491A-88F0-D260B70E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3958-A61D-4D01-9ABD-274D1EF3A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584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7DEA4-BF74-4813-B7E5-B72A6B6FD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DB5B4-36BF-4C76-9DCE-2E004FD89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5433B-0A8F-44CB-B37E-09115E175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904B4-A7C5-481A-BD2D-FE90080FB9A2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DE41D-40CE-43DA-B483-5993401F7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1AB79-DB38-43F7-A0DB-B1785BBCA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3958-A61D-4D01-9ABD-274D1EF3A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26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93268-CE21-43C2-A995-7AB422A12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1BCFDF-282F-4D7F-862F-8461F1D67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E703E-2152-48F3-93DE-E3DCE0721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904B4-A7C5-481A-BD2D-FE90080FB9A2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F7534-51E7-4851-ABEE-FBDC532BD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5BB94-5FE9-42A1-BC8B-BCDFDF080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3958-A61D-4D01-9ABD-274D1EF3A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7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5785B-3649-4AFD-A7DD-33A1F42E8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F619A-C591-48B6-9FF8-C3810AF147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63B117-4972-49FB-A857-0A85540D4A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401732-F115-4365-B6D3-50D81C10A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904B4-A7C5-481A-BD2D-FE90080FB9A2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3DBF46-05F7-472B-B048-BDE478436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2360C5-6716-4D11-9910-F8824DF47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3958-A61D-4D01-9ABD-274D1EF3A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473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2930-12B2-4D8A-89F0-6254E3231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700718-2EF6-4A20-8D2F-08E73F2BF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0C4F9D-2CBE-411B-A678-CFB493B13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31BCFB-AAB8-4AA9-8560-C80BE4A49A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A0CBD5-1475-407B-9962-FD9F45688E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AAE3A7-7522-4102-9A43-358507F1A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904B4-A7C5-481A-BD2D-FE90080FB9A2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5E57EC-62BF-4F32-B31F-3849F5DC7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EE5B53-5C43-4C82-A9D1-4F0C8446A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3958-A61D-4D01-9ABD-274D1EF3A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86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BB5DA-EDC2-475A-BEDF-85B3AC68D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BCCC37-4315-491F-91E0-093D54608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904B4-A7C5-481A-BD2D-FE90080FB9A2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72CE22-075A-4A0A-98FE-917267869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9141DE-D9A4-4D82-8BEE-8272BE7AC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3958-A61D-4D01-9ABD-274D1EF3A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1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19A751-2DAB-4B88-84EC-69FE09F5E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904B4-A7C5-481A-BD2D-FE90080FB9A2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9A72E4-B7A6-473B-99F0-CB6556ED4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BF870A-73EF-4247-AD7A-92A6ED547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3958-A61D-4D01-9ABD-274D1EF3A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51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1C585-4290-4101-B1E6-00B2F80D2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318C9-8391-470C-9767-6FABB755B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ED04EF-A41C-4B91-8C93-64EFDB6C5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4E0320-F5F3-4955-B914-65D57B439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904B4-A7C5-481A-BD2D-FE90080FB9A2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844D48-C294-4D9F-B1B6-9544E3F43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BF83E2-517D-43BE-AA64-CC8F12CC9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3958-A61D-4D01-9ABD-274D1EF3A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2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94869-2ABB-4B49-97CE-2FD07FF34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76528C-2E3C-448E-B9CC-E947606F9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64937B-4415-44E2-9C53-87C09D771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D0F23-DE89-4D2C-9102-B572AFF29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904B4-A7C5-481A-BD2D-FE90080FB9A2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A71D66-29CE-4E0A-9A38-5832547C5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1D486-3E0D-4E07-8E5E-8F6118023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3958-A61D-4D01-9ABD-274D1EF3A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92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7CE242-C47E-41D0-93FB-AEF4264EC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D5BBD-26B1-4601-B984-E35EFF440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200465-35A5-4828-BE88-F0298C5451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904B4-A7C5-481A-BD2D-FE90080FB9A2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8776E-C49F-48D8-B0D6-4C9E0C09AD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1C93C-76B5-48ED-BF00-BE40EDF574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93958-A61D-4D01-9ABD-274D1EF3A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52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E52BF-BD59-4589-A112-557070A51C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LEDAkem</a:t>
            </a:r>
            <a:r>
              <a:rPr lang="en-US" dirty="0"/>
              <a:t> and </a:t>
            </a:r>
            <a:r>
              <a:rPr lang="en-US" dirty="0" err="1"/>
              <a:t>LEDApkc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8880B2-B0C3-42E9-814B-0FCD6C8784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 Ray Perlner</a:t>
            </a:r>
          </a:p>
        </p:txBody>
      </p:sp>
    </p:spTree>
    <p:extLst>
      <p:ext uri="{BB962C8B-B14F-4D97-AF65-F5344CB8AC3E}">
        <p14:creationId xmlns:p14="http://schemas.microsoft.com/office/powerpoint/2010/main" val="2057639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AD570-D18E-494D-8022-D6A244FB1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Reaction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9C767-C0A7-4259-A113-4CA9CD4EB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LEDAxxx</a:t>
            </a:r>
            <a:r>
              <a:rPr lang="en-US" dirty="0"/>
              <a:t> has an appreciable decryption failure rate</a:t>
            </a:r>
          </a:p>
          <a:p>
            <a:r>
              <a:rPr lang="en-US" dirty="0"/>
              <a:t>FHSZGJ17 showed how to recover statistical information on private key from decryption failures (Similar to GJS attack on QC-MDPC/BIKE)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10D15F-1171-4F25-B6EA-B8DA4561B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076" y="3314088"/>
            <a:ext cx="7197754" cy="286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903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148DB-4EE1-4D28-B71E-08D697F26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set decoding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D7EB89-A3C5-4453-B3C3-9BE7AFA6D5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This is the attack used to set parameters</a:t>
                </a:r>
              </a:p>
              <a:p>
                <a:r>
                  <a:rPr lang="en-US" dirty="0"/>
                  <a:t>Can be used for key or message recovery</a:t>
                </a:r>
              </a:p>
              <a:p>
                <a:r>
                  <a:rPr lang="en-US" dirty="0"/>
                  <a:t>Basically the same as the attack on BIKE/QC-MDPC</a:t>
                </a:r>
              </a:p>
              <a:p>
                <a:pPr lvl="1"/>
                <a:r>
                  <a:rPr lang="en-US" dirty="0"/>
                  <a:t>Does not appear to exploit any structure beyond the overall sparseness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𝐻𝑄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D7EB89-A3C5-4453-B3C3-9BE7AFA6D5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111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ED91-A497-4DBE-BEBC-6DCB802C3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Known attacks: Information Set Decoding</a:t>
            </a:r>
            <a:br>
              <a:rPr lang="en-US" dirty="0"/>
            </a:br>
            <a:r>
              <a:rPr lang="en-US" dirty="0"/>
              <a:t>(Taken directly from my BIKE presentation)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7DD4B5-C532-45FA-8A12-ABFFF201B4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r>
                  <a:rPr lang="en-US" dirty="0"/>
                  <a:t>Basic idea Guess k-bits of low weight codeword/ error vector and use linear algebra to find the rest.</a:t>
                </a:r>
              </a:p>
              <a:p>
                <a:pPr lvl="1"/>
                <a:r>
                  <a:rPr lang="en-US" dirty="0"/>
                  <a:t>Find error vector:</a:t>
                </a:r>
              </a:p>
              <a:p>
                <a:pPr lvl="2"/>
                <a:r>
                  <a:rPr lang="en-US" dirty="0"/>
                  <a:t>Permute columns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resulting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 =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Hope first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bits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𝑒𝑃</m:t>
                    </m:r>
                  </m:oMath>
                </a14:m>
                <a:r>
                  <a:rPr lang="en-US" dirty="0"/>
                  <a:t> are zero.</a:t>
                </a:r>
              </a:p>
              <a:p>
                <a:pPr lvl="2"/>
                <a:r>
                  <a:rPr lang="en-US" dirty="0"/>
                  <a:t>If so, can multiply first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bits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𝑚𝐺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+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to recover m</a:t>
                </a:r>
              </a:p>
              <a:p>
                <a:pPr lvl="2"/>
                <a:r>
                  <a:rPr lang="en-US" dirty="0"/>
                  <a:t>Asymptotic complexity: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Find MDPC private key:</a:t>
                </a:r>
              </a:p>
              <a:p>
                <a:pPr lvl="2"/>
                <a:r>
                  <a:rPr lang="en-US" dirty="0"/>
                  <a:t>Permute columns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baseline="-25000" dirty="0" err="1" smtClean="0">
                        <a:latin typeface="Cambria Math" panose="02040503050406030204" pitchFamily="18" charset="0"/>
                      </a:rPr>
                      <m:t>𝑝𝑢𝑏</m:t>
                    </m:r>
                  </m:oMath>
                </a14:m>
                <a:r>
                  <a:rPr lang="en-US" dirty="0"/>
                  <a:t> resulting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 = 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baseline="-25000" dirty="0" err="1" smtClean="0">
                        <a:latin typeface="Cambria Math" panose="02040503050406030204" pitchFamily="18" charset="0"/>
                      </a:rPr>
                      <m:t>𝑝𝑢𝑏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en-US" baseline="-25000" dirty="0"/>
              </a:p>
              <a:p>
                <a:pPr lvl="2"/>
                <a:r>
                  <a:rPr lang="en-US" dirty="0"/>
                  <a:t>Hope first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bits of a row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 are (1, 0, …, 0).</a:t>
                </a:r>
              </a:p>
              <a:p>
                <a:pPr lvl="2"/>
                <a:r>
                  <a:rPr lang="en-US" dirty="0"/>
                  <a:t>If so, the row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𝐻𝑃</m:t>
                    </m:r>
                  </m:oMath>
                </a14:m>
                <a:r>
                  <a:rPr lang="en-US" dirty="0"/>
                  <a:t> is the top row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Asymptotic complexity: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Complications</a:t>
                </a:r>
              </a:p>
              <a:p>
                <a:pPr lvl="1"/>
                <a:r>
                  <a:rPr lang="en-US" dirty="0"/>
                  <a:t>Fancier versions of ISD: Stern’s algorithm, MMT, BJMM etc.</a:t>
                </a:r>
              </a:p>
              <a:p>
                <a:pPr lvl="2"/>
                <a:r>
                  <a:rPr lang="en-US" dirty="0"/>
                  <a:t>Same asymptotic complexity as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go to zero. (Note for MDPC: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dirty="0"/>
                  <a:t>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target rows in parity check matrix: Improves  key recovery complexity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Ring structure plus Decoding One Out of Many (DOOM) improves error finding complexity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rad>
                      </m:den>
                    </m:f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Grover’s algorithm gives near full square root speedup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7DD4B5-C532-45FA-8A12-ABFFF201B4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06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4147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75409-BB7B-4F88-AF71-23678FEEF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93CC56E-ADB0-47D3-A46A-36C473F0AF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13636"/>
            <a:ext cx="10515600" cy="3975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474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E7A60-E97C-4EAA-9C31-190745374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Sizes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76F0298-84A0-459C-A506-AE75E88B81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36445"/>
            <a:ext cx="10515600" cy="3529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492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F609-6E70-4F45-8B82-8E4905C6D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F3916CD-F52A-4D3A-995C-757E5CCAA2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474260"/>
            <a:ext cx="10515600" cy="305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874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485FA-2E34-4AB7-9018-9960B8643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costs: ISD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D7B6D90-9328-40E3-9349-894832F4FC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1688" y="1392572"/>
            <a:ext cx="8917497" cy="4784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243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8067A-3FF1-4BDF-9AB5-FCFF22DBB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and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DDE30-47FE-4238-B2A4-A2B0B3426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Basically same as QC-MDPC/BIKE</a:t>
            </a:r>
          </a:p>
          <a:p>
            <a:pPr lvl="1"/>
            <a:r>
              <a:rPr lang="en-US" dirty="0"/>
              <a:t>Advantages:</a:t>
            </a:r>
          </a:p>
          <a:p>
            <a:pPr lvl="2"/>
            <a:r>
              <a:rPr lang="en-US" dirty="0"/>
              <a:t>Pretty small key size (not quite as small as Rank or Lattice)</a:t>
            </a:r>
          </a:p>
          <a:p>
            <a:pPr lvl="2"/>
            <a:r>
              <a:rPr lang="en-US" dirty="0"/>
              <a:t>All known CPA attacks are well understood ISD type attacks, relying on algorithms that haven’t gotten much better against parameters in this range since 1962.</a:t>
            </a:r>
          </a:p>
          <a:p>
            <a:pPr lvl="1"/>
            <a:r>
              <a:rPr lang="en-US" dirty="0"/>
              <a:t>Disadvantages</a:t>
            </a:r>
          </a:p>
          <a:p>
            <a:pPr lvl="2"/>
            <a:r>
              <a:rPr lang="en-US" dirty="0"/>
              <a:t>Needs ring structure to get a reasonable key size</a:t>
            </a:r>
          </a:p>
          <a:p>
            <a:pPr lvl="2"/>
            <a:r>
              <a:rPr lang="en-US" dirty="0"/>
              <a:t>Decryption failures/ CCA attacks</a:t>
            </a:r>
          </a:p>
          <a:p>
            <a:r>
              <a:rPr lang="en-US" dirty="0"/>
              <a:t>Different from QC-MDPC/BIKE</a:t>
            </a:r>
          </a:p>
          <a:p>
            <a:pPr lvl="1"/>
            <a:r>
              <a:rPr lang="en-US" dirty="0"/>
              <a:t>Doesn’t suffer from maliciously chosen ciphertext attacks like BIKE </a:t>
            </a:r>
          </a:p>
          <a:p>
            <a:pPr lvl="2"/>
            <a:r>
              <a:rPr lang="en-US" dirty="0"/>
              <a:t>Attacker needs 2</a:t>
            </a:r>
            <a:r>
              <a:rPr lang="en-US" baseline="30000" dirty="0"/>
              <a:t>40</a:t>
            </a:r>
            <a:r>
              <a:rPr lang="en-US" dirty="0"/>
              <a:t> instead of 2</a:t>
            </a:r>
            <a:r>
              <a:rPr lang="en-US" baseline="30000" dirty="0"/>
              <a:t>13</a:t>
            </a:r>
            <a:r>
              <a:rPr lang="en-US" dirty="0"/>
              <a:t> plaintexts for message recovery</a:t>
            </a:r>
          </a:p>
          <a:p>
            <a:pPr lvl="2"/>
            <a:r>
              <a:rPr lang="en-US" dirty="0"/>
              <a:t>Fixing this (if needed) would only require superficial changes to BIKE</a:t>
            </a:r>
          </a:p>
          <a:p>
            <a:pPr lvl="2"/>
            <a:r>
              <a:rPr lang="en-US" dirty="0"/>
              <a:t>Misuse resilience</a:t>
            </a:r>
          </a:p>
          <a:p>
            <a:pPr lvl="1"/>
            <a:r>
              <a:rPr lang="en-US" dirty="0"/>
              <a:t>Has more structure than QC-MDPC/BIKE</a:t>
            </a:r>
          </a:p>
          <a:p>
            <a:pPr lvl="2"/>
            <a:r>
              <a:rPr lang="en-US" dirty="0"/>
              <a:t>Not clear if this can be exploited by attacks, but also has no clear benefit. </a:t>
            </a:r>
          </a:p>
          <a:p>
            <a:pPr lvl="1"/>
            <a:r>
              <a:rPr lang="en-US" dirty="0"/>
              <a:t>Older than QC-MDPC/BIKE</a:t>
            </a:r>
          </a:p>
          <a:p>
            <a:pPr lvl="2"/>
            <a:r>
              <a:rPr lang="en-US" dirty="0"/>
              <a:t>The insecure versions are definitely older. I think the secure version is slightly older as well.</a:t>
            </a:r>
          </a:p>
        </p:txBody>
      </p:sp>
    </p:spTree>
    <p:extLst>
      <p:ext uri="{BB962C8B-B14F-4D97-AF65-F5344CB8AC3E}">
        <p14:creationId xmlns:p14="http://schemas.microsoft.com/office/powerpoint/2010/main" val="261645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C4CD1-BA00-4AB9-B77F-603EC80D4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4FEB12-4249-4063-941D-BFB8CDE53CA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LEDAkem and </a:t>
                </a:r>
                <a:r>
                  <a:rPr lang="en-US" dirty="0" err="1"/>
                  <a:t>LEDApkc</a:t>
                </a:r>
                <a:r>
                  <a:rPr lang="en-US" dirty="0"/>
                  <a:t> are based on QC-LDPC codes, but can be viewed as a slightly kludgy (and possibly slightly older) version of QC-MDPC </a:t>
                </a:r>
                <a:r>
                  <a:rPr lang="en-US" dirty="0" err="1"/>
                  <a:t>McEliece</a:t>
                </a:r>
                <a:r>
                  <a:rPr lang="en-US" dirty="0"/>
                  <a:t>. </a:t>
                </a:r>
              </a:p>
              <a:p>
                <a:pPr lvl="1"/>
                <a:r>
                  <a:rPr lang="en-US" dirty="0"/>
                  <a:t>MDPC codes  have a sparse parity check matrix,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, but not that sparse (~.5% nonzero).</a:t>
                </a:r>
              </a:p>
              <a:p>
                <a:pPr lvl="1"/>
                <a:r>
                  <a:rPr lang="en-US" dirty="0"/>
                  <a:t>LDPC codes (taken directly from telecommunication applications) have a much sparser parity check matrix,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2"/>
                <a:r>
                  <a:rPr lang="en-US" dirty="0"/>
                  <a:t>But this would be insecure if used directly.</a:t>
                </a:r>
              </a:p>
              <a:p>
                <a:pPr lvl="2"/>
                <a:r>
                  <a:rPr lang="en-US" dirty="0"/>
                  <a:t>So the real parity check matrix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𝐻𝑄</m:t>
                    </m:r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is an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×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matrix chosen to be just sparse enough that the product has the same density as an MDPC code parity check matrix.</a:t>
                </a:r>
              </a:p>
              <a:p>
                <a:pPr lvl="1"/>
                <a:r>
                  <a:rPr lang="en-US" dirty="0"/>
                  <a:t>Both MDPC and LDPC codes are non-algebraic, so ring-based </a:t>
                </a:r>
                <a:r>
                  <a:rPr lang="en-US" dirty="0" err="1"/>
                  <a:t>keysize</a:t>
                </a:r>
                <a:r>
                  <a:rPr lang="en-US" dirty="0"/>
                  <a:t> reduction is probably safe.</a:t>
                </a:r>
              </a:p>
              <a:p>
                <a:r>
                  <a:rPr lang="en-US" dirty="0"/>
                  <a:t>Two variants</a:t>
                </a:r>
              </a:p>
              <a:p>
                <a:pPr lvl="1"/>
                <a:r>
                  <a:rPr lang="en-US" dirty="0" err="1"/>
                  <a:t>LEDAkem</a:t>
                </a:r>
                <a:r>
                  <a:rPr lang="en-US" dirty="0"/>
                  <a:t> is </a:t>
                </a:r>
                <a:r>
                  <a:rPr lang="en-US" dirty="0" err="1"/>
                  <a:t>Niederreiter</a:t>
                </a:r>
                <a:r>
                  <a:rPr lang="en-US" dirty="0"/>
                  <a:t> and has small ciphertext size.</a:t>
                </a:r>
              </a:p>
              <a:p>
                <a:pPr lvl="1"/>
                <a:r>
                  <a:rPr lang="en-US" dirty="0" err="1"/>
                  <a:t>LEDApkc</a:t>
                </a:r>
                <a:r>
                  <a:rPr lang="en-US" dirty="0"/>
                  <a:t> is </a:t>
                </a:r>
                <a:r>
                  <a:rPr lang="en-US" dirty="0" err="1"/>
                  <a:t>McEliece</a:t>
                </a:r>
                <a:r>
                  <a:rPr lang="en-US" dirty="0"/>
                  <a:t> and has larger ciphertext size (and it seems to be slower too.)</a:t>
                </a:r>
              </a:p>
              <a:p>
                <a:pPr lvl="1"/>
                <a:r>
                  <a:rPr lang="en-US" dirty="0"/>
                  <a:t>Both allow IND-CCA attacks (~2</a:t>
                </a:r>
                <a:r>
                  <a:rPr lang="en-US" baseline="30000" dirty="0"/>
                  <a:t>40</a:t>
                </a:r>
                <a:r>
                  <a:rPr lang="en-US" dirty="0"/>
                  <a:t> ciphertexts) but try to prevent any CCA attacks requiring fewer.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4FEB12-4249-4063-941D-BFB8CDE53C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 r="-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3511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82B0B5-827F-412B-A713-721CEB3F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Coding Theory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865ABFF-E407-4B7C-8E47-9B1CF525ACDD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Generator matrix (Systematic form) </a:t>
                </a:r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altLang="en-US" sz="2000" i="1" dirty="0"/>
              </a:p>
              <a:p>
                <a:pPr algn="ctr">
                  <a:lnSpc>
                    <a:spcPct val="8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 = [</m:t>
                      </m:r>
                      <m:r>
                        <a:rPr lang="en-US" altLang="en-US" sz="2400" i="1" dirty="0" err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altLang="en-US" sz="2400" i="1" baseline="-25000" dirty="0" err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altLang="en-US" sz="2400" dirty="0">
                  <a:latin typeface="Times New Roman" panose="02020603050405020304" pitchFamily="18" charset="0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Parity Check matrix (Systematic form) </a:t>
                </a:r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2000" i="1" dirty="0"/>
              </a:p>
              <a:p>
                <a:pPr lvl="1">
                  <a:lnSpc>
                    <a:spcPct val="80000"/>
                  </a:lnSpc>
                </a:pPr>
                <a:endParaRPr lang="en-US" altLang="en-US" sz="2000" i="1" dirty="0"/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 = </m:t>
                      </m:r>
                      <m:d>
                        <m:dPr>
                          <m:begChr m:val="["/>
                          <m:endChr m:val="|"/>
                          <m:ctrlPr>
                            <a:rPr lang="en-US" altLang="en-US" sz="24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en-US" sz="24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400" b="0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en-US" sz="2400" b="0" i="1" dirty="0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n-US" altLang="en-US" sz="2400" b="0" i="1" dirty="0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e>
                      </m:d>
                      <m:r>
                        <a:rPr lang="en-US" altLang="en-US" sz="24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] </m:t>
                      </m:r>
                    </m:oMath>
                  </m:oMathPara>
                </a14:m>
                <a:endParaRPr lang="en-US" altLang="en-US" sz="2400" dirty="0"/>
              </a:p>
              <a:p>
                <a:pPr>
                  <a:lnSpc>
                    <a:spcPct val="80000"/>
                  </a:lnSpc>
                </a:pPr>
                <a:r>
                  <a:rPr lang="en-US" altLang="en-US" sz="2600" dirty="0">
                    <a:solidFill>
                      <a:srgbClr val="FF0000"/>
                    </a:solidFill>
                  </a:rPr>
                  <a:t>Defining feature: </a:t>
                </a:r>
                <a14:m>
                  <m:oMath xmlns:m="http://schemas.openxmlformats.org/officeDocument/2006/math">
                    <m:r>
                      <a:rPr lang="en-US" altLang="en-US" sz="2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altLang="en-US" sz="26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en-US" altLang="en-US" sz="2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en-US" sz="2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en-US" sz="2600" baseline="30000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Codewords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400" dirty="0"/>
                  <a:t> may either be defined as 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i="1" dirty="0"/>
                  <a:t>n</a:t>
                </a:r>
                <a:r>
                  <a:rPr lang="en-US" altLang="en-US" sz="2000" dirty="0"/>
                  <a:t>-bit vectors that can be expressed as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altLang="en-US" sz="2000" i="1" dirty="0" err="1">
                        <a:latin typeface="Cambria Math" panose="02040503050406030204" pitchFamily="18" charset="0"/>
                      </a:rPr>
                      <m:t>𝑚𝐺</m:t>
                    </m:r>
                  </m:oMath>
                </a14:m>
                <a:r>
                  <a:rPr lang="en-US" altLang="en-US" sz="2000" dirty="0"/>
                  <a:t> for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en-US" sz="2000" dirty="0"/>
                  <a:t>-bit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altLang="en-US" sz="2000" i="1" dirty="0"/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dirty="0"/>
                  <a:t>Solutions to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𝐻𝑥</m:t>
                    </m:r>
                    <m:r>
                      <a:rPr lang="en-US" altLang="en-US" sz="2000" i="1" baseline="30000" dirty="0" err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 = 0</m:t>
                    </m:r>
                  </m:oMath>
                </a14:m>
                <a:endParaRPr lang="en-US" altLang="en-US" sz="2000" i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865ABFF-E407-4B7C-8E47-9B1CF525AC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882" t="-2661" r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7CAE48B-3BB1-49D7-A90C-18D3AF69C25C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Syndrome: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n-US" altLang="en-US" sz="2400" dirty="0"/>
                  <a:t>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altLang="en-US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40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en-US" sz="2400" i="1" dirty="0" err="1">
                            <a:latin typeface="Cambria Math" panose="02040503050406030204" pitchFamily="18" charset="0"/>
                          </a:rPr>
                          <m:t>𝑚𝐺</m:t>
                        </m:r>
                        <m:r>
                          <a:rPr lang="en-US" altLang="en-US" sz="2400" i="1" dirty="0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altLang="en-US" sz="2400" i="1" dirty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altLang="en-US" sz="2400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en-US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altLang="en-US" sz="2400" i="1" dirty="0" err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en-US" sz="2400" i="1" baseline="30000" dirty="0" err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altLang="en-US" sz="2400" dirty="0"/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baseline="30000" dirty="0"/>
                  <a:t> </a:t>
                </a:r>
                <a:r>
                  <a:rPr lang="en-US" altLang="en-US" sz="2000" dirty="0"/>
                  <a:t>Mapping </a:t>
                </a:r>
                <a:r>
                  <a:rPr lang="en-US" altLang="en-US" sz="2000" i="1" dirty="0"/>
                  <a:t>s</a:t>
                </a:r>
                <a:r>
                  <a:rPr lang="en-US" altLang="en-US" sz="2000" dirty="0"/>
                  <a:t> to minimal weight </a:t>
                </a:r>
                <a:r>
                  <a:rPr lang="en-US" altLang="en-US" sz="2000" i="1" dirty="0"/>
                  <a:t>e</a:t>
                </a:r>
                <a:r>
                  <a:rPr lang="en-US" altLang="en-US" sz="2000" dirty="0"/>
                  <a:t> is sometimes easy but NP hard in general.</a:t>
                </a:r>
              </a:p>
              <a:p>
                <a:pPr>
                  <a:lnSpc>
                    <a:spcPct val="80000"/>
                  </a:lnSpc>
                </a:pPr>
                <a:endParaRPr lang="en-US" altLang="en-US" sz="2400" dirty="0"/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 err="1"/>
                  <a:t>McEliece</a:t>
                </a:r>
                <a:r>
                  <a:rPr lang="en-US" altLang="en-US" sz="2400" dirty="0"/>
                  <a:t> Encryption: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𝑚𝐺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 + 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2400" dirty="0"/>
                  <a:t>is ciphertext,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altLang="en-US" sz="2400" dirty="0"/>
                  <a:t> is plaintext.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 err="1"/>
                  <a:t>Niederreiter</a:t>
                </a:r>
                <a:r>
                  <a:rPr lang="en-US" altLang="en-US" sz="2400" dirty="0"/>
                  <a:t> Encryption: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altLang="en-US" sz="2400" dirty="0"/>
                  <a:t> is ciphertext,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altLang="en-US" sz="2400" dirty="0"/>
                  <a:t> is plaintext.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dirty="0"/>
                  <a:t>Note: Both “</a:t>
                </a:r>
                <a:r>
                  <a:rPr lang="en-US" altLang="en-US" sz="2000" dirty="0" err="1"/>
                  <a:t>McEliece</a:t>
                </a:r>
                <a:r>
                  <a:rPr lang="en-US" altLang="en-US" sz="2000" dirty="0"/>
                  <a:t>” and </a:t>
                </a:r>
                <a:r>
                  <a:rPr lang="en-US" altLang="en-US" sz="2000" dirty="0" err="1"/>
                  <a:t>Niederreiter</a:t>
                </a:r>
                <a:r>
                  <a:rPr lang="en-US" altLang="en-US" sz="2000" dirty="0"/>
                  <a:t> KEMs for BIKE use Hash(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altLang="en-US" sz="2000" dirty="0"/>
                  <a:t>) as shared secret.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7CAE48B-3BB1-49D7-A90C-18D3AF69C2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1647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274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7EF25-4C03-4321-840B-ACFB49ED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Quasi-Cyclic structure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8E1852-53FD-443A-B5F9-0B42F74B82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Use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is prime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−1) </m:t>
                    </m:r>
                  </m:oMath>
                </a14:m>
                <a:r>
                  <a:rPr lang="en-US" dirty="0"/>
                  <a:t>times a primitive polynomial mod 2.</a:t>
                </a:r>
              </a:p>
              <a:p>
                <a:r>
                  <a:rPr lang="en-US" dirty="0"/>
                  <a:t>Represent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blocks as polynomials in the ring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Now block multiplication commutes.</a:t>
                </a:r>
              </a:p>
              <a:p>
                <a:pPr lvl="1"/>
                <a:r>
                  <a:rPr lang="en-US" dirty="0"/>
                  <a:t>And blocks only require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bit representation.</a:t>
                </a:r>
              </a:p>
              <a:p>
                <a:pPr lvl="1"/>
                <a:r>
                  <a:rPr lang="en-US" dirty="0"/>
                  <a:t>They look like this: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8E1852-53FD-443A-B5F9-0B42F74B82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8261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2442-AC7F-4C39-8F59-0EA9F0E96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QC-MDPC codes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6C9F058-5359-4484-8DC7-3BB1583CF2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 Private parity check matrix is a sparse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 matrix written </a:t>
                </a:r>
                <a:r>
                  <a:rPr lang="en-US" dirty="0" err="1"/>
                  <a:t>blockwise</a:t>
                </a:r>
                <a:r>
                  <a:rPr lang="en-US" dirty="0"/>
                  <a:t> as: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⋯</m:t>
                                      </m:r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Public parity check matrix given </a:t>
                </a:r>
                <a:r>
                  <a:rPr lang="en-US" dirty="0" err="1"/>
                  <a:t>blockwise</a:t>
                </a:r>
                <a:r>
                  <a:rPr lang="en-US" dirty="0"/>
                  <a:t> by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𝑝𝑢𝑏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p>
                                            <m:sSup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𝐻</m:t>
                                                  </m:r>
                                                </m:e>
                                                <m:sub>
                                                  <m:sSub>
                                                    <m:sSubPr>
                                                      <m:ctrlPr>
                                                        <a:rPr lang="en-US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0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−1</m:t>
                                                  </m:r>
                                                </m:sub>
                                              </m:sSub>
                                            </m:e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sup>
                                          </m:s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p>
                                            <m:sSup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𝐻</m:t>
                                                  </m:r>
                                                </m:e>
                                                <m:sub>
                                                  <m:sSub>
                                                    <m:sSubPr>
                                                      <m:ctrlPr>
                                                        <a:rPr lang="en-US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0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−1</m:t>
                                                  </m:r>
                                                </m:sub>
                                              </m:sSub>
                                            </m:e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sup>
                                          </m:s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⋯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Public generator matrix given by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𝑝𝑢𝑏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sSup>
                                                <m:sSup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n-US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(</m:t>
                                                      </m:r>
                                                      <m:r>
                                                        <a:rPr lang="en-US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𝐻</m:t>
                                                      </m:r>
                                                    </m:e>
                                                    <m:sub>
                                                      <m:sSub>
                                                        <m:sSubPr>
                                                          <m:ctrlPr>
                                                            <a:rPr lang="en-US" b="0" i="1" smtClean="0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n-US" b="0" i="1" smtClean="0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𝑛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en-US" b="0" i="1" smtClean="0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0</m:t>
                                                          </m:r>
                                                        </m:sub>
                                                      </m:sSub>
                                                      <m:r>
                                                        <a:rPr lang="en-US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−1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−1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𝐻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sup>
                                      </m:sSup>
                                    </m:e>
                                  </m:mr>
                                  <m:mr>
                                    <m:e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sSup>
                                                <m:sSup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n-US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(</m:t>
                                                      </m:r>
                                                      <m:r>
                                                        <a:rPr lang="en-US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𝐻</m:t>
                                                      </m:r>
                                                    </m:e>
                                                    <m:sub>
                                                      <m:sSub>
                                                        <m:sSubPr>
                                                          <m:ctrlPr>
                                                            <a:rPr lang="en-US" b="0" i="1" smtClean="0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n-US" b="0" i="1" smtClean="0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𝑛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en-US" b="0" i="1" smtClean="0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0</m:t>
                                                          </m:r>
                                                        </m:sub>
                                                      </m:sSub>
                                                      <m:r>
                                                        <a:rPr lang="en-US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−1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−1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𝐻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sup>
                                      </m:sSup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⋮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6C9F058-5359-4484-8DC7-3BB1583CF2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4773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8B20D-3E01-445E-A726-5F5664451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Bitflip decoding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9507CB-FA47-40C4-98A0-77296F3447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Given sparse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, want to find sparse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dirty="0"/>
                  <a:t> so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Note that syndrome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is XOR of the columns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corresponding to nonzero bits in the error vector.</a:t>
                </a:r>
              </a:p>
              <a:p>
                <a:r>
                  <a:rPr lang="en-US" dirty="0"/>
                  <a:t>Successively approximate the error vector by flipping bits.</a:t>
                </a:r>
              </a:p>
              <a:p>
                <a:pPr lvl="1"/>
                <a:r>
                  <a:rPr lang="en-US" dirty="0"/>
                  <a:t>Start with zero error vector and zero syndrome.</a:t>
                </a:r>
              </a:p>
              <a:p>
                <a:pPr lvl="1"/>
                <a:r>
                  <a:rPr lang="en-US" dirty="0"/>
                  <a:t>Iteratively flip bits of the error vector that change the most incorrect bits of the guessed syndrome to  correct bits.</a:t>
                </a:r>
              </a:p>
              <a:p>
                <a:pPr lvl="1"/>
                <a:r>
                  <a:rPr lang="en-US" dirty="0"/>
                  <a:t>These will correspond to columns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that share a lot of ones with the difference between our guessed syndrome and the true syndrome.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9507CB-FA47-40C4-98A0-77296F3447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2603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3C32F-3FA5-4D3F-A348-2347B839C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construction of the matrix HQ in </a:t>
            </a:r>
            <a:r>
              <a:rPr lang="en-US" dirty="0" err="1"/>
              <a:t>LEDAxxx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AF737E-EF5E-4BE9-91CD-FB20BC0EBA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Use LDPC code parity check matrix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with column weight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Right multiply by 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matrix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whose column/row weights can be given </a:t>
                </a:r>
                <a:r>
                  <a:rPr lang="en-US" dirty="0" err="1"/>
                  <a:t>blockwise</a:t>
                </a:r>
                <a:r>
                  <a:rPr lang="en-US" dirty="0"/>
                  <a:t> as 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baseline="-25000" dirty="0"/>
                  <a:t>xxx</a:t>
                </a:r>
                <a:r>
                  <a:rPr lang="en-US" dirty="0"/>
                  <a:t> chosen to guarantee last block of HQ invertible):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Use the product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𝐻𝑄</m:t>
                    </m:r>
                  </m:oMath>
                </a14:m>
                <a:r>
                  <a:rPr lang="en-US" dirty="0"/>
                  <a:t> instead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in the QC-MDPC construction from slide 5.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AF737E-EF5E-4BE9-91CD-FB20BC0EBA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4087F29A-F765-4C3A-B516-8A557F3F01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9380" y="2959159"/>
            <a:ext cx="7920901" cy="229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056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79CC8-2271-4FAA-A469-60860FCEA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Bitflip decoding for HQ</a:t>
            </a:r>
            <a:br>
              <a:rPr lang="en-US" dirty="0"/>
            </a:br>
            <a:r>
              <a:rPr lang="en-US" dirty="0"/>
              <a:t>(Q decoding)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BE4653C-5726-48F6-9517-0E40898514C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Submission considers doing bitflip decoding 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to guess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Concludes you can do better by doing bitflip decoding based on the product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𝐻𝑄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This probably doesn’t matter much, but they compute the product lifted to the integers instead of over GF2.</a:t>
                </a:r>
              </a:p>
              <a:p>
                <a:pPr lvl="2"/>
                <a:r>
                  <a:rPr lang="en-US" dirty="0"/>
                  <a:t>Bits are flipped based on the value of the dot product (over the integers) of vector of incorrect syndrome bits and the appropriate column of the (lifted)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𝐻𝑄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2"/>
                <a:r>
                  <a:rPr lang="en-US" dirty="0"/>
                  <a:t>As noted, I don’t think this is better than just using the columns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𝐻𝑄</m:t>
                    </m:r>
                  </m:oMath>
                </a14:m>
                <a:r>
                  <a:rPr lang="en-US" dirty="0"/>
                  <a:t> over GF2.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BE4653C-5726-48F6-9517-0E40898514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1054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5A561-DEAF-426B-ABD9-02F319B4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192D8-282E-4597-8926-59328F317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Reaction attacks</a:t>
            </a:r>
          </a:p>
          <a:p>
            <a:r>
              <a:rPr lang="en-US" dirty="0"/>
              <a:t>Information set decoding</a:t>
            </a:r>
          </a:p>
        </p:txBody>
      </p:sp>
    </p:spTree>
    <p:extLst>
      <p:ext uri="{BB962C8B-B14F-4D97-AF65-F5344CB8AC3E}">
        <p14:creationId xmlns:p14="http://schemas.microsoft.com/office/powerpoint/2010/main" val="2226647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042445C-2929-4403-8001-11AD550F3BFD}"/>
</file>

<file path=customXml/itemProps2.xml><?xml version="1.0" encoding="utf-8"?>
<ds:datastoreItem xmlns:ds="http://schemas.openxmlformats.org/officeDocument/2006/customXml" ds:itemID="{5B685DFE-205E-48A9-BB22-020C97F268BF}"/>
</file>

<file path=customXml/itemProps3.xml><?xml version="1.0" encoding="utf-8"?>
<ds:datastoreItem xmlns:ds="http://schemas.openxmlformats.org/officeDocument/2006/customXml" ds:itemID="{47CA5867-298A-4FAF-B676-1799FDFDFA59}"/>
</file>

<file path=docProps/app.xml><?xml version="1.0" encoding="utf-8"?>
<Properties xmlns="http://schemas.openxmlformats.org/officeDocument/2006/extended-properties" xmlns:vt="http://schemas.openxmlformats.org/officeDocument/2006/docPropsVTypes">
  <TotalTime>10021</TotalTime>
  <Words>1166</Words>
  <Application>Microsoft Office PowerPoint</Application>
  <PresentationFormat>Widescreen</PresentationFormat>
  <Paragraphs>118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 New Roman</vt:lpstr>
      <vt:lpstr>Office Theme</vt:lpstr>
      <vt:lpstr>LEDAkem and LEDApkc</vt:lpstr>
      <vt:lpstr>High Level Summary</vt:lpstr>
      <vt:lpstr>Some Coding Theory</vt:lpstr>
      <vt:lpstr>Quasi-Cyclic structure</vt:lpstr>
      <vt:lpstr>QC-MDPC codes</vt:lpstr>
      <vt:lpstr>Bitflip decoding</vt:lpstr>
      <vt:lpstr>The construction of the matrix HQ in LEDAxxx</vt:lpstr>
      <vt:lpstr>Bitflip decoding for HQ (Q decoding)</vt:lpstr>
      <vt:lpstr>Attacks</vt:lpstr>
      <vt:lpstr>Reaction attacks</vt:lpstr>
      <vt:lpstr>Information set decoding</vt:lpstr>
      <vt:lpstr>Known attacks: Information Set Decoding (Taken directly from my BIKE presentation)</vt:lpstr>
      <vt:lpstr>Parameters</vt:lpstr>
      <vt:lpstr>Key Sizes</vt:lpstr>
      <vt:lpstr>Performance</vt:lpstr>
      <vt:lpstr>Attack costs: ISD</vt:lpstr>
      <vt:lpstr>Advantages and limitations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LEDA</dc:title>
  <dc:creator>Perlner, Ray (Fed)</dc:creator>
  <cp:lastModifiedBy>Perlner, Ray (Fed)</cp:lastModifiedBy>
  <cp:revision>27</cp:revision>
  <dcterms:created xsi:type="dcterms:W3CDTF">2018-07-31T13:21:48Z</dcterms:created>
  <dcterms:modified xsi:type="dcterms:W3CDTF">2018-08-07T13:39:54Z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